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4DF790C-2CDC-4135-BDCC-701AE6F95F05}" type="datetimeFigureOut">
              <a:rPr lang="en-US" smtClean="0"/>
              <a:pPr/>
              <a:t>9/28/2008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0A226A-3E45-4D95-BF9C-DDBB223A2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Infinite Limits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We have concluded that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914650" y="3003550"/>
          <a:ext cx="3314700" cy="850900"/>
        </p:xfrm>
        <a:graphic>
          <a:graphicData uri="http://schemas.openxmlformats.org/presentationml/2006/ole">
            <p:oleObj spid="_x0000_s1027" name="Equation" r:id="rId3" imgW="3314520" imgH="8506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and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505200" y="2819400"/>
          <a:ext cx="2120900" cy="660400"/>
        </p:xfrm>
        <a:graphic>
          <a:graphicData uri="http://schemas.openxmlformats.org/presentationml/2006/ole">
            <p:oleObj spid="_x0000_s22531" name="Equation" r:id="rId3" imgW="2120760" imgH="6602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308350" y="4254500"/>
          <a:ext cx="2590800" cy="838200"/>
        </p:xfrm>
        <a:graphic>
          <a:graphicData uri="http://schemas.openxmlformats.org/presentationml/2006/ole">
            <p:oleObj spid="_x0000_s22532" name="Equation" r:id="rId4" imgW="259056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                         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19200" y="2438400"/>
          <a:ext cx="1993900" cy="825500"/>
        </p:xfrm>
        <a:graphic>
          <a:graphicData uri="http://schemas.openxmlformats.org/presentationml/2006/ole">
            <p:oleObj spid="_x0000_s23554" name="Equation" r:id="rId3" imgW="1993680" imgH="825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Limits at Infinity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Let’s look at the graph of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As you can see from the graph, as </a:t>
            </a:r>
            <a:r>
              <a:rPr lang="en-US" i="1" dirty="0" smtClean="0"/>
              <a:t>x</a:t>
            </a:r>
            <a:r>
              <a:rPr lang="en-US" dirty="0" smtClean="0"/>
              <a:t> grows larger and larger, the values of </a:t>
            </a:r>
            <a:r>
              <a:rPr lang="en-US" i="1" dirty="0" smtClean="0"/>
              <a:t>f(x) </a:t>
            </a:r>
            <a:r>
              <a:rPr lang="en-US" dirty="0" smtClean="0"/>
              <a:t>get closer and closer to 1.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3124200"/>
          <a:ext cx="1625600" cy="1003300"/>
        </p:xfrm>
        <a:graphic>
          <a:graphicData uri="http://schemas.openxmlformats.org/presentationml/2006/ole">
            <p:oleObj spid="_x0000_s24578" name="Equation" r:id="rId3" imgW="1625400" imgH="1002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This is expressed symbolically by writing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57600" y="3962400"/>
          <a:ext cx="1917700" cy="1003300"/>
        </p:xfrm>
        <a:graphic>
          <a:graphicData uri="http://schemas.openxmlformats.org/presentationml/2006/ole">
            <p:oleObj spid="_x0000_s25602" name="Equation" r:id="rId3" imgW="1917360" imgH="1002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Let </a:t>
            </a:r>
            <a:r>
              <a:rPr lang="en-US" i="1" dirty="0" smtClean="0"/>
              <a:t>f</a:t>
            </a:r>
            <a:r>
              <a:rPr lang="en-US" dirty="0" smtClean="0"/>
              <a:t> be a function defined on some interval (a,   ).  Then                        means that the values of </a:t>
            </a:r>
            <a:r>
              <a:rPr lang="en-US" i="1" dirty="0" smtClean="0"/>
              <a:t>f(x)</a:t>
            </a:r>
            <a:r>
              <a:rPr lang="en-US" dirty="0" smtClean="0"/>
              <a:t> can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made as close to </a:t>
            </a:r>
            <a:r>
              <a:rPr lang="en-US" i="1" dirty="0" smtClean="0"/>
              <a:t>L</a:t>
            </a:r>
            <a:r>
              <a:rPr lang="en-US" dirty="0" smtClean="0"/>
              <a:t> as we like by taking </a:t>
            </a:r>
            <a:r>
              <a:rPr lang="en-US" i="1" dirty="0" smtClean="0"/>
              <a:t>x</a:t>
            </a:r>
            <a:r>
              <a:rPr lang="en-US" dirty="0" smtClean="0"/>
              <a:t> sufficiently large.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391400" y="2667000"/>
          <a:ext cx="279400" cy="203200"/>
        </p:xfrm>
        <a:graphic>
          <a:graphicData uri="http://schemas.openxmlformats.org/presentationml/2006/ole">
            <p:oleObj spid="_x0000_s26626" name="Equation" r:id="rId3" imgW="279360" imgH="203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447800" y="3048000"/>
          <a:ext cx="1905000" cy="647700"/>
        </p:xfrm>
        <a:graphic>
          <a:graphicData uri="http://schemas.openxmlformats.org/presentationml/2006/ole">
            <p:oleObj spid="_x0000_s26627" name="Equation" r:id="rId4" imgW="19047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This is often read as: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“the limit of </a:t>
            </a:r>
            <a:r>
              <a:rPr lang="en-US" i="1" dirty="0" smtClean="0"/>
              <a:t>f(x)</a:t>
            </a:r>
            <a:r>
              <a:rPr lang="en-US" dirty="0" smtClean="0"/>
              <a:t>, as </a:t>
            </a:r>
            <a:r>
              <a:rPr lang="en-US" i="1" dirty="0" smtClean="0"/>
              <a:t>x</a:t>
            </a:r>
            <a:r>
              <a:rPr lang="en-US" dirty="0" smtClean="0"/>
              <a:t> approaches infinity, is </a:t>
            </a:r>
            <a:r>
              <a:rPr lang="en-US" i="1" dirty="0" smtClean="0"/>
              <a:t>L</a:t>
            </a:r>
            <a:r>
              <a:rPr lang="en-US" dirty="0" smtClean="0"/>
              <a:t>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“the limit of </a:t>
            </a:r>
            <a:r>
              <a:rPr lang="en-US" i="1" dirty="0" smtClean="0"/>
              <a:t>f(x), </a:t>
            </a:r>
            <a:r>
              <a:rPr lang="en-US" dirty="0" smtClean="0"/>
              <a:t>as </a:t>
            </a:r>
            <a:r>
              <a:rPr lang="en-US" i="1" dirty="0" smtClean="0"/>
              <a:t>x</a:t>
            </a:r>
            <a:r>
              <a:rPr lang="en-US" dirty="0" smtClean="0"/>
              <a:t> becomes infinite, is </a:t>
            </a:r>
            <a:r>
              <a:rPr lang="en-US" i="1" dirty="0" smtClean="0"/>
              <a:t>L</a:t>
            </a:r>
            <a:r>
              <a:rPr lang="en-US" dirty="0" smtClean="0"/>
              <a:t>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“the limit of </a:t>
            </a:r>
            <a:r>
              <a:rPr lang="en-US" i="1" dirty="0" smtClean="0"/>
              <a:t>f(x)</a:t>
            </a:r>
            <a:r>
              <a:rPr lang="en-US" dirty="0" smtClean="0"/>
              <a:t>, as </a:t>
            </a:r>
            <a:r>
              <a:rPr lang="en-US" i="1" dirty="0" smtClean="0"/>
              <a:t>x</a:t>
            </a:r>
            <a:r>
              <a:rPr lang="en-US" dirty="0" smtClean="0"/>
              <a:t> increases without bound, is </a:t>
            </a:r>
            <a:r>
              <a:rPr lang="en-US" i="1" dirty="0" smtClean="0"/>
              <a:t>L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Look at the illustrations on page 134, figure 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The line </a:t>
            </a:r>
            <a:r>
              <a:rPr lang="en-US" i="1" dirty="0" smtClean="0"/>
              <a:t>y = L</a:t>
            </a:r>
            <a:r>
              <a:rPr lang="en-US" dirty="0" smtClean="0"/>
              <a:t> is called a </a:t>
            </a:r>
            <a:r>
              <a:rPr lang="en-US" b="1" dirty="0" smtClean="0"/>
              <a:t>horizontal asymptote</a:t>
            </a:r>
            <a:r>
              <a:rPr lang="en-US" b="1" i="1" dirty="0" smtClean="0"/>
              <a:t> </a:t>
            </a:r>
            <a:r>
              <a:rPr lang="en-US" dirty="0" smtClean="0"/>
              <a:t>of the curve </a:t>
            </a:r>
            <a:r>
              <a:rPr lang="en-US" i="1" dirty="0" smtClean="0"/>
              <a:t>y = f(x)</a:t>
            </a:r>
            <a:r>
              <a:rPr lang="en-US" dirty="0" smtClean="0"/>
              <a:t> if either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or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Therefore the curve has a horizontal asymptote at</a:t>
            </a:r>
          </a:p>
          <a:p>
            <a:pPr>
              <a:buNone/>
            </a:pPr>
            <a:r>
              <a:rPr lang="en-US" dirty="0" smtClean="0"/>
              <a:t>      y = 1.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1600" y="3810000"/>
          <a:ext cx="1905000" cy="647700"/>
        </p:xfrm>
        <a:graphic>
          <a:graphicData uri="http://schemas.openxmlformats.org/presentationml/2006/ole">
            <p:oleObj spid="_x0000_s27650" name="Equation" r:id="rId3" imgW="1904760" imgH="647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562600" y="3810000"/>
          <a:ext cx="2095500" cy="647700"/>
        </p:xfrm>
        <a:graphic>
          <a:graphicData uri="http://schemas.openxmlformats.org/presentationml/2006/ole">
            <p:oleObj spid="_x0000_s27651" name="Equation" r:id="rId4" imgW="2095200" imgH="647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7652" name="Equation" r:id="rId5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example of a curve with two horizontal asymptotes </a:t>
            </a:r>
          </a:p>
          <a:p>
            <a:pPr>
              <a:buNone/>
            </a:pPr>
            <a:r>
              <a:rPr lang="en-US" dirty="0" smtClean="0"/>
              <a:t>is </a:t>
            </a:r>
            <a:r>
              <a:rPr lang="en-US" i="1" dirty="0" smtClean="0"/>
              <a:t>y = </a:t>
            </a:r>
            <a:r>
              <a:rPr lang="en-US" dirty="0" smtClean="0"/>
              <a:t>tan</a:t>
            </a:r>
            <a:r>
              <a:rPr lang="en-US" baseline="30000" dirty="0" smtClean="0"/>
              <a:t>-1</a:t>
            </a:r>
            <a:r>
              <a:rPr lang="en-US" dirty="0" smtClean="0"/>
              <a:t> x.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143000" y="3124200"/>
          <a:ext cx="2654300" cy="723900"/>
        </p:xfrm>
        <a:graphic>
          <a:graphicData uri="http://schemas.openxmlformats.org/presentationml/2006/ole">
            <p:oleObj spid="_x0000_s30723" name="Equation" r:id="rId3" imgW="2654280" imgH="7236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953000" y="3048000"/>
          <a:ext cx="2260600" cy="723900"/>
        </p:xfrm>
        <a:graphic>
          <a:graphicData uri="http://schemas.openxmlformats.org/presentationml/2006/ole">
            <p:oleObj spid="_x0000_s30724" name="Equation" r:id="rId4" imgW="2260440" imgH="723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Find the infinite limits, limits at infinity, and asymptotes for the function </a:t>
            </a:r>
            <a:r>
              <a:rPr lang="en-US" i="1" dirty="0" smtClean="0"/>
              <a:t>f</a:t>
            </a:r>
            <a:r>
              <a:rPr lang="en-US" dirty="0" smtClean="0"/>
              <a:t> whose graph is shown </a:t>
            </a:r>
            <a:r>
              <a:rPr lang="en-US" smtClean="0"/>
              <a:t>in figure 12 (page 135)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133600" y="1600200"/>
          <a:ext cx="4495800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123"/>
                <a:gridCol w="2256677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1/x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/>
                </a:tc>
              </a:tr>
              <a:tr h="1473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±0.001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1,000,000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" y="4800600"/>
            <a:ext cx="83503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By observing from the table of values and the graph,</a:t>
            </a:r>
          </a:p>
          <a:p>
            <a:r>
              <a:rPr lang="en-US" sz="2700" dirty="0"/>
              <a:t>t</a:t>
            </a:r>
            <a:r>
              <a:rPr lang="en-US" sz="2700" dirty="0" smtClean="0"/>
              <a:t>he values of 1/x</a:t>
            </a:r>
            <a:r>
              <a:rPr lang="en-US" sz="2700" baseline="30000" dirty="0" smtClean="0"/>
              <a:t>2 </a:t>
            </a:r>
            <a:r>
              <a:rPr lang="en-US" sz="2700" dirty="0" smtClean="0"/>
              <a:t>can be made arbitrarily large by </a:t>
            </a:r>
          </a:p>
          <a:p>
            <a:r>
              <a:rPr lang="en-US" sz="2700" dirty="0"/>
              <a:t>t</a:t>
            </a:r>
            <a:r>
              <a:rPr lang="en-US" sz="2700" dirty="0" smtClean="0"/>
              <a:t>aking </a:t>
            </a:r>
            <a:r>
              <a:rPr lang="en-US" sz="2700" i="1" dirty="0" smtClean="0"/>
              <a:t>x</a:t>
            </a:r>
            <a:r>
              <a:rPr lang="en-US" sz="2700" dirty="0" smtClean="0"/>
              <a:t> to be close enough to 0.  The values of </a:t>
            </a:r>
            <a:r>
              <a:rPr lang="en-US" sz="2700" i="1" dirty="0" smtClean="0"/>
              <a:t>f(x)</a:t>
            </a:r>
            <a:r>
              <a:rPr lang="en-US" sz="2700" dirty="0" smtClean="0"/>
              <a:t> do</a:t>
            </a:r>
          </a:p>
          <a:p>
            <a:r>
              <a:rPr lang="en-US" sz="2700" dirty="0"/>
              <a:t>n</a:t>
            </a:r>
            <a:r>
              <a:rPr lang="en-US" sz="2700" dirty="0" smtClean="0"/>
              <a:t>ot approach a number.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                and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We now have proven that y = 0 is a horizontal asymptote for the graph of y = 1/x.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2438400"/>
          <a:ext cx="1041400" cy="812800"/>
        </p:xfrm>
        <a:graphic>
          <a:graphicData uri="http://schemas.openxmlformats.org/presentationml/2006/ole">
            <p:oleObj spid="_x0000_s31746" name="Equation" r:id="rId3" imgW="1041120" imgH="81252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200400" y="2438400"/>
          <a:ext cx="1231900" cy="812800"/>
        </p:xfrm>
        <a:graphic>
          <a:graphicData uri="http://schemas.openxmlformats.org/presentationml/2006/ole">
            <p:oleObj spid="_x0000_s31747" name="Equation" r:id="rId4" imgW="1231560" imgH="81252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Important Rule for Calculating Limits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i="1" dirty="0" smtClean="0"/>
              <a:t>n</a:t>
            </a:r>
            <a:r>
              <a:rPr lang="en-US" dirty="0" smtClean="0"/>
              <a:t> is a positive integer, then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3581400"/>
          <a:ext cx="1651000" cy="812800"/>
        </p:xfrm>
        <a:graphic>
          <a:graphicData uri="http://schemas.openxmlformats.org/presentationml/2006/ole">
            <p:oleObj spid="_x0000_s32770" name="Equation" r:id="rId3" imgW="1650960" imgH="81252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648200" y="3581400"/>
          <a:ext cx="1854200" cy="812800"/>
        </p:xfrm>
        <a:graphic>
          <a:graphicData uri="http://schemas.openxmlformats.org/presentationml/2006/ole">
            <p:oleObj spid="_x0000_s32771" name="Equation" r:id="rId4" imgW="185400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Evaluate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evaluate the limit at infinity of a rational function, we first divide both the numerator and denominator by the highest power of </a:t>
            </a:r>
            <a:r>
              <a:rPr lang="en-US" i="1" dirty="0" smtClean="0"/>
              <a:t>x</a:t>
            </a:r>
            <a:r>
              <a:rPr lang="en-US" dirty="0" smtClean="0"/>
              <a:t>.  (We assume that x does not equal zero, since we are interested only in large values of </a:t>
            </a:r>
            <a:r>
              <a:rPr lang="en-US" i="1" dirty="0" smtClean="0"/>
              <a:t>x</a:t>
            </a:r>
            <a:r>
              <a:rPr lang="en-US" dirty="0" smtClean="0"/>
              <a:t>)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133600" y="2286000"/>
          <a:ext cx="2286000" cy="1003300"/>
        </p:xfrm>
        <a:graphic>
          <a:graphicData uri="http://schemas.openxmlformats.org/presentationml/2006/ole">
            <p:oleObj spid="_x0000_s33794" name="Equation" r:id="rId3" imgW="2286000" imgH="1002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Compute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2362200"/>
          <a:ext cx="2324100" cy="965200"/>
        </p:xfrm>
        <a:graphic>
          <a:graphicData uri="http://schemas.openxmlformats.org/presentationml/2006/ole">
            <p:oleObj spid="_x0000_s34818" name="Equation" r:id="rId3" imgW="232380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505200" y="3048000"/>
          <a:ext cx="1765300" cy="647700"/>
        </p:xfrm>
        <a:graphic>
          <a:graphicData uri="http://schemas.openxmlformats.org/presentationml/2006/ole">
            <p:oleObj spid="_x0000_s35843" name="Equation" r:id="rId3" imgW="176508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Evaluate  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57400" y="2514600"/>
          <a:ext cx="1549400" cy="723900"/>
        </p:xfrm>
        <a:graphic>
          <a:graphicData uri="http://schemas.openxmlformats.org/presentationml/2006/ole">
            <p:oleObj spid="_x0000_s36867" name="Equation" r:id="rId3" imgW="1549080" imgH="723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Evaluate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828800" y="2590800"/>
          <a:ext cx="1435100" cy="647700"/>
        </p:xfrm>
        <a:graphic>
          <a:graphicData uri="http://schemas.openxmlformats.org/presentationml/2006/ole">
            <p:oleObj spid="_x0000_s37890" name="Equation" r:id="rId3" imgW="143496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To indicate this kind of behavior, we use the notation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does not mean that     is a number.  Nor does it mean that the limit exists.  It expresses the particular way the limit does not exist.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46500" y="3003550"/>
          <a:ext cx="1651000" cy="850900"/>
        </p:xfrm>
        <a:graphic>
          <a:graphicData uri="http://schemas.openxmlformats.org/presentationml/2006/ole">
            <p:oleObj spid="_x0000_s3074" name="Equation" r:id="rId3" imgW="1650960" imgH="8506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114800" y="4191000"/>
          <a:ext cx="279400" cy="203200"/>
        </p:xfrm>
        <a:graphic>
          <a:graphicData uri="http://schemas.openxmlformats.org/presentationml/2006/ole">
            <p:oleObj spid="_x0000_s3075" name="Equation" r:id="rId4" imgW="2793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general we write                        to indicate that the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values of </a:t>
            </a:r>
            <a:r>
              <a:rPr lang="en-US" i="1" dirty="0" smtClean="0"/>
              <a:t>f(x) </a:t>
            </a:r>
            <a:r>
              <a:rPr lang="en-US" dirty="0" smtClean="0"/>
              <a:t>become larger and larger (or “increase without bound”) as </a:t>
            </a:r>
            <a:r>
              <a:rPr lang="en-US" i="1" dirty="0" smtClean="0"/>
              <a:t>x</a:t>
            </a:r>
            <a:r>
              <a:rPr lang="en-US" dirty="0" smtClean="0"/>
              <a:t> approaches </a:t>
            </a:r>
            <a:r>
              <a:rPr lang="en-US" i="1" dirty="0" smtClean="0"/>
              <a:t>a.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Graphical illustration on page 131, figure 2 and figure 3 and figure 4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2800" y="1600200"/>
          <a:ext cx="1866900" cy="647700"/>
        </p:xfrm>
        <a:graphic>
          <a:graphicData uri="http://schemas.openxmlformats.org/presentationml/2006/ole">
            <p:oleObj spid="_x0000_s4098" name="Equation" r:id="rId3" imgW="186660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r>
              <a:rPr lang="en-US" dirty="0" smtClean="0"/>
              <a:t>  The notation                        means that the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values of </a:t>
            </a:r>
            <a:r>
              <a:rPr lang="en-US" i="1" dirty="0" smtClean="0"/>
              <a:t>f(x) </a:t>
            </a:r>
            <a:r>
              <a:rPr lang="en-US" dirty="0" smtClean="0"/>
              <a:t>can be made arbitrarily large (as large as we please) by taking </a:t>
            </a:r>
            <a:r>
              <a:rPr lang="en-US" i="1" dirty="0" smtClean="0"/>
              <a:t>x</a:t>
            </a:r>
            <a:r>
              <a:rPr lang="en-US" dirty="0" smtClean="0"/>
              <a:t> sufficiently close to </a:t>
            </a:r>
            <a:r>
              <a:rPr lang="en-US" i="1" dirty="0" smtClean="0"/>
              <a:t>a</a:t>
            </a:r>
            <a:r>
              <a:rPr lang="en-US" dirty="0" smtClean="0"/>
              <a:t> (on either side of </a:t>
            </a:r>
            <a:r>
              <a:rPr lang="en-US" i="1" dirty="0" smtClean="0"/>
              <a:t>a</a:t>
            </a:r>
            <a:r>
              <a:rPr lang="en-US" dirty="0" smtClean="0"/>
              <a:t>) but not equal to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This notation is often read as:</a:t>
            </a:r>
          </a:p>
          <a:p>
            <a:pPr>
              <a:buNone/>
            </a:pPr>
            <a:r>
              <a:rPr lang="en-US" dirty="0" smtClean="0"/>
              <a:t>“the limit of </a:t>
            </a:r>
            <a:r>
              <a:rPr lang="en-US" i="1" dirty="0" smtClean="0"/>
              <a:t>f(x)</a:t>
            </a:r>
            <a:r>
              <a:rPr lang="en-US" dirty="0" smtClean="0"/>
              <a:t>, as </a:t>
            </a:r>
            <a:r>
              <a:rPr lang="en-US" i="1" dirty="0" smtClean="0"/>
              <a:t>x</a:t>
            </a:r>
            <a:r>
              <a:rPr lang="en-US" dirty="0" smtClean="0"/>
              <a:t> approaches </a:t>
            </a:r>
            <a:r>
              <a:rPr lang="en-US" i="1" dirty="0" smtClean="0"/>
              <a:t>a</a:t>
            </a:r>
            <a:r>
              <a:rPr lang="en-US" dirty="0" smtClean="0"/>
              <a:t>, is infinity”</a:t>
            </a:r>
          </a:p>
          <a:p>
            <a:pPr>
              <a:buNone/>
            </a:pPr>
            <a:r>
              <a:rPr lang="en-US" dirty="0" smtClean="0"/>
              <a:t>“</a:t>
            </a:r>
            <a:r>
              <a:rPr lang="en-US" i="1" dirty="0" smtClean="0"/>
              <a:t>f(x)</a:t>
            </a:r>
            <a:r>
              <a:rPr lang="en-US" dirty="0" smtClean="0"/>
              <a:t> becomes infinite as </a:t>
            </a:r>
            <a:r>
              <a:rPr lang="en-US" i="1" dirty="0" smtClean="0"/>
              <a:t>x</a:t>
            </a:r>
            <a:r>
              <a:rPr lang="en-US" dirty="0" smtClean="0"/>
              <a:t> approaches </a:t>
            </a:r>
            <a:r>
              <a:rPr lang="en-US" i="1" dirty="0" smtClean="0"/>
              <a:t>a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“</a:t>
            </a:r>
            <a:r>
              <a:rPr lang="en-US" i="1" dirty="0" smtClean="0"/>
              <a:t>f(x) </a:t>
            </a:r>
            <a:r>
              <a:rPr lang="en-US" dirty="0" smtClean="0"/>
              <a:t>increases without bound as </a:t>
            </a:r>
            <a:r>
              <a:rPr lang="en-US" i="1" dirty="0" smtClean="0"/>
              <a:t>x</a:t>
            </a:r>
            <a:r>
              <a:rPr lang="en-US" dirty="0" smtClean="0"/>
              <a:t> approaches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191000" y="1600200"/>
          <a:ext cx="1866900" cy="647700"/>
        </p:xfrm>
        <a:graphic>
          <a:graphicData uri="http://schemas.openxmlformats.org/presentationml/2006/ole">
            <p:oleObj spid="_x0000_s17410" name="Equation" r:id="rId3" imgW="186660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Similarly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means that values of </a:t>
            </a:r>
            <a:r>
              <a:rPr lang="en-US" i="1" dirty="0" smtClean="0"/>
              <a:t>f(x)</a:t>
            </a:r>
            <a:r>
              <a:rPr lang="en-US" dirty="0" smtClean="0"/>
              <a:t> are as large negative as we like for all values of </a:t>
            </a:r>
            <a:r>
              <a:rPr lang="en-US" i="1" dirty="0" smtClean="0"/>
              <a:t>x</a:t>
            </a:r>
            <a:r>
              <a:rPr lang="en-US" dirty="0" smtClean="0"/>
              <a:t> that are sufficiently close to </a:t>
            </a:r>
            <a:r>
              <a:rPr lang="en-US" i="1" dirty="0" smtClean="0"/>
              <a:t>a</a:t>
            </a:r>
            <a:r>
              <a:rPr lang="en-US" dirty="0" smtClean="0"/>
              <a:t>, but not equal to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Look at figure 4 on page 132.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2286000"/>
          <a:ext cx="2070100" cy="647700"/>
        </p:xfrm>
        <a:graphic>
          <a:graphicData uri="http://schemas.openxmlformats.org/presentationml/2006/ole">
            <p:oleObj spid="_x0000_s18434" name="Equation" r:id="rId3" imgW="207000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The line </a:t>
            </a:r>
            <a:r>
              <a:rPr lang="en-US" i="1" dirty="0" smtClean="0"/>
              <a:t>x </a:t>
            </a:r>
            <a:r>
              <a:rPr lang="en-US" dirty="0" smtClean="0"/>
              <a:t>=</a:t>
            </a:r>
            <a:r>
              <a:rPr lang="en-US" i="1" dirty="0" smtClean="0"/>
              <a:t> a</a:t>
            </a:r>
            <a:r>
              <a:rPr lang="en-US" dirty="0" smtClean="0"/>
              <a:t> is called a </a:t>
            </a:r>
            <a:r>
              <a:rPr lang="en-US" b="1" dirty="0" smtClean="0"/>
              <a:t>vertical asymptote</a:t>
            </a:r>
            <a:r>
              <a:rPr lang="en-US" dirty="0" smtClean="0"/>
              <a:t> of the curve </a:t>
            </a:r>
            <a:r>
              <a:rPr lang="en-US" i="1" dirty="0" smtClean="0"/>
              <a:t>y = f(x)</a:t>
            </a:r>
            <a:r>
              <a:rPr lang="en-US" dirty="0" smtClean="0"/>
              <a:t> if at least one of the following statements is true: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38200" y="3581400"/>
          <a:ext cx="1866900" cy="647700"/>
        </p:xfrm>
        <a:graphic>
          <a:graphicData uri="http://schemas.openxmlformats.org/presentationml/2006/ole">
            <p:oleObj spid="_x0000_s19458" name="Equation" r:id="rId3" imgW="1866600" imgH="647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46450" y="3581400"/>
          <a:ext cx="2095500" cy="647700"/>
        </p:xfrm>
        <a:graphic>
          <a:graphicData uri="http://schemas.openxmlformats.org/presentationml/2006/ole">
            <p:oleObj spid="_x0000_s19459" name="Equation" r:id="rId4" imgW="2095200" imgH="647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172200" y="3581400"/>
          <a:ext cx="2108200" cy="660400"/>
        </p:xfrm>
        <a:graphic>
          <a:graphicData uri="http://schemas.openxmlformats.org/presentationml/2006/ole">
            <p:oleObj spid="_x0000_s19460" name="Equation" r:id="rId5" imgW="2108160" imgH="6602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838200" y="4724400"/>
          <a:ext cx="2070100" cy="647700"/>
        </p:xfrm>
        <a:graphic>
          <a:graphicData uri="http://schemas.openxmlformats.org/presentationml/2006/ole">
            <p:oleObj spid="_x0000_s19461" name="Equation" r:id="rId6" imgW="2070000" imgH="6476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352800" y="4724400"/>
          <a:ext cx="2298700" cy="647700"/>
        </p:xfrm>
        <a:graphic>
          <a:graphicData uri="http://schemas.openxmlformats.org/presentationml/2006/ole">
            <p:oleObj spid="_x0000_s19462" name="Equation" r:id="rId7" imgW="2298600" imgH="64764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172200" y="4724400"/>
          <a:ext cx="2298700" cy="660400"/>
        </p:xfrm>
        <a:graphic>
          <a:graphicData uri="http://schemas.openxmlformats.org/presentationml/2006/ole">
            <p:oleObj spid="_x0000_s19463" name="Equation" r:id="rId8" imgW="229860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For example, the y-axis is a vertical asymptote of the curve y = 1/x</a:t>
            </a:r>
            <a:r>
              <a:rPr lang="en-US" baseline="30000" dirty="0" smtClean="0"/>
              <a:t>2</a:t>
            </a:r>
            <a:r>
              <a:rPr lang="en-US" dirty="0" smtClean="0"/>
              <a:t> because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63950" y="2946400"/>
          <a:ext cx="1816100" cy="965200"/>
        </p:xfrm>
        <a:graphic>
          <a:graphicData uri="http://schemas.openxmlformats.org/presentationml/2006/ole">
            <p:oleObj spid="_x0000_s20482" name="Equation" r:id="rId3" imgW="181584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Involving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                    and                    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Look at the graph of this function on your graphing calculator!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43000" y="2438400"/>
          <a:ext cx="1549400" cy="825500"/>
        </p:xfrm>
        <a:graphic>
          <a:graphicData uri="http://schemas.openxmlformats.org/presentationml/2006/ole">
            <p:oleObj spid="_x0000_s21506" name="Equation" r:id="rId3" imgW="1549080" imgH="825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505200" y="2438400"/>
          <a:ext cx="1536700" cy="812800"/>
        </p:xfrm>
        <a:graphic>
          <a:graphicData uri="http://schemas.openxmlformats.org/presentationml/2006/ole">
            <p:oleObj spid="_x0000_s21507" name="Equation" r:id="rId4" imgW="153648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</TotalTime>
  <Words>738</Words>
  <Application>Microsoft Office PowerPoint</Application>
  <PresentationFormat>On-screen Show (4:3)</PresentationFormat>
  <Paragraphs>160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Civic</vt:lpstr>
      <vt:lpstr>Equation</vt:lpstr>
      <vt:lpstr>Microsoft Equation 3.0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  <vt:lpstr>Limits Involving Infinity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Limits Involving Infinity</dc:title>
  <dc:creator>Jason Lee Bartley</dc:creator>
  <cp:lastModifiedBy>Jason Lee Bartley</cp:lastModifiedBy>
  <cp:revision>16</cp:revision>
  <dcterms:created xsi:type="dcterms:W3CDTF">2008-09-24T17:39:28Z</dcterms:created>
  <dcterms:modified xsi:type="dcterms:W3CDTF">2008-09-29T04:13:31Z</dcterms:modified>
</cp:coreProperties>
</file>